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13716000" cx="24377650"/>
  <p:notesSz cx="6858000" cy="9144000"/>
  <p:embeddedFontLst>
    <p:embeddedFont>
      <p:font typeface="Roboto Black"/>
      <p:bold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2F0B5C-AA0C-4545-BCA6-97A3D243686B}">
  <a:tblStyle styleId="{102F0B5C-AA0C-4545-BCA6-97A3D24368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Black-bold.fntdata"/><Relationship Id="rId36" Type="http://schemas.openxmlformats.org/officeDocument/2006/relationships/slide" Target="slides/slide30.xml"/><Relationship Id="rId39" Type="http://schemas.openxmlformats.org/officeDocument/2006/relationships/font" Target="fonts/RobotoMedium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La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fbeec3559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fbeec355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afbeec3559_1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fbeec3559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fbeec355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afbeec3559_1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58e067cb6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58e067cb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b58e067cb6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fbeec3559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fbeec35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afbeec3559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58e067cb6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58e067cb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b58e067cb6_1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58e067cb6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58e067cb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b58e067cb6_1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fd0f98cb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fd0f98c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afd0f98cb8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bd883d690_5_514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bd883d690_5_5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8890d11d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8890d11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b8890d11d7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bd883d690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bd883d69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966d89225_0_1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966d89225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2966d89225_0_14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8a4a75888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8a4a758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b8a4a75888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8890d11d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8890d1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b8890d1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8a4a75888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8a4a7588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b8a4a75888_0_4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8a4a75888_0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8a4a7588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b8a4a75888_0_4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8a4a75888_0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8a4a75888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b8a4a75888_0_4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8a4a75888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8a4a75888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b8a4a75888_0_4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2bc9d1db7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2bc9d1d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52bc9d1db7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bd883d690_0_2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bd883d6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58" name="Google Shape;58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" name="Google Shape;60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7" name="Google Shape;67;p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8" name="Google Shape;68;p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lnSpcReduction="10000"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4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" name="Google Shape;86;p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92" name="Google Shape;92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4" name="Google Shape;94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6" name="Google Shape;96;p16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88825" y="67"/>
            <a:ext cx="12188700" cy="1371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13168570" y="1931200"/>
            <a:ext cx="10229400" cy="98535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>
                <a:solidFill>
                  <a:schemeClr val="dk1"/>
                </a:solidFill>
              </a:defRPr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  <a:defRPr>
                <a:solidFill>
                  <a:schemeClr val="dk1"/>
                </a:solidFill>
              </a:defRPr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  <a:defRPr>
                <a:solidFill>
                  <a:schemeClr val="dk1"/>
                </a:solidFill>
              </a:defRPr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Char char="●"/>
              <a:defRPr sz="4800">
                <a:solidFill>
                  <a:schemeClr val="lt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●"/>
              <a:defRPr sz="3700">
                <a:solidFill>
                  <a:schemeClr val="lt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●"/>
              <a:defRPr sz="3700">
                <a:solidFill>
                  <a:schemeClr val="lt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r">
              <a:buNone/>
              <a:defRPr sz="2700">
                <a:solidFill>
                  <a:schemeClr val="lt2"/>
                </a:solidFill>
              </a:defRPr>
            </a:lvl1pPr>
            <a:lvl2pPr lvl="1" algn="r">
              <a:buNone/>
              <a:defRPr sz="2700">
                <a:solidFill>
                  <a:schemeClr val="lt2"/>
                </a:solidFill>
              </a:defRPr>
            </a:lvl2pPr>
            <a:lvl3pPr lvl="2" algn="r">
              <a:buNone/>
              <a:defRPr sz="2700">
                <a:solidFill>
                  <a:schemeClr val="lt2"/>
                </a:solidFill>
              </a:defRPr>
            </a:lvl3pPr>
            <a:lvl4pPr lvl="3" algn="r">
              <a:buNone/>
              <a:defRPr sz="2700">
                <a:solidFill>
                  <a:schemeClr val="lt2"/>
                </a:solidFill>
              </a:defRPr>
            </a:lvl4pPr>
            <a:lvl5pPr lvl="4" algn="r">
              <a:buNone/>
              <a:defRPr sz="2700">
                <a:solidFill>
                  <a:schemeClr val="lt2"/>
                </a:solidFill>
              </a:defRPr>
            </a:lvl5pPr>
            <a:lvl6pPr lvl="5" algn="r">
              <a:buNone/>
              <a:defRPr sz="2700">
                <a:solidFill>
                  <a:schemeClr val="lt2"/>
                </a:solidFill>
              </a:defRPr>
            </a:lvl6pPr>
            <a:lvl7pPr lvl="6" algn="r">
              <a:buNone/>
              <a:defRPr sz="2700">
                <a:solidFill>
                  <a:schemeClr val="lt2"/>
                </a:solidFill>
              </a:defRPr>
            </a:lvl7pPr>
            <a:lvl8pPr lvl="7" algn="r">
              <a:buNone/>
              <a:defRPr sz="2700">
                <a:solidFill>
                  <a:schemeClr val="lt2"/>
                </a:solidFill>
              </a:defRPr>
            </a:lvl8pPr>
            <a:lvl9pPr lvl="8" algn="r">
              <a:buNone/>
              <a:defRPr sz="27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39.png"/><Relationship Id="rId5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49.png"/><Relationship Id="rId5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59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62.png"/><Relationship Id="rId5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ctrTitle"/>
          </p:nvPr>
        </p:nvSpPr>
        <p:spPr>
          <a:xfrm>
            <a:off x="731375" y="479103"/>
            <a:ext cx="22715700" cy="36504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 txBox="1"/>
          <p:nvPr>
            <p:ph idx="4294967295" type="subTitle"/>
          </p:nvPr>
        </p:nvSpPr>
        <p:spPr>
          <a:xfrm>
            <a:off x="731375" y="11996637"/>
            <a:ext cx="22914900" cy="121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4200">
                <a:latin typeface="Roboto"/>
                <a:ea typeface="Roboto"/>
                <a:cs typeface="Roboto"/>
                <a:sym typeface="Roboto"/>
              </a:rPr>
              <a:t>Presentation by Kevin Alvarado, Muhammed Jawara, Symantha Meyers, and Mitch Murov</a:t>
            </a:r>
            <a:endParaRPr b="1" sz="4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3200"/>
              </a:spcAft>
              <a:buSzPts val="605"/>
              <a:buNone/>
            </a:pPr>
            <a:r>
              <a:rPr b="1" lang="en-US" sz="2885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Presented January 26, 2021</a:t>
            </a:r>
            <a:endParaRPr b="1" sz="2885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2212" y="4719025"/>
            <a:ext cx="6794017" cy="66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Black"/>
                <a:ea typeface="Roboto Black"/>
                <a:cs typeface="Roboto Black"/>
                <a:sym typeface="Roboto Black"/>
              </a:rPr>
              <a:t>FLAGS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200"/>
              </a:spcAft>
              <a:buSzPts val="852"/>
              <a:buNone/>
            </a:pPr>
            <a:r>
              <a:rPr b="1" lang="en-US" sz="5750">
                <a:solidFill>
                  <a:schemeClr val="dk1"/>
                </a:solidFill>
              </a:rPr>
              <a:t>Flags 1 &amp; 2 Shown Below:</a:t>
            </a:r>
            <a:endParaRPr b="1" sz="5750">
              <a:solidFill>
                <a:schemeClr val="dk1"/>
              </a:solidFill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4">
            <a:alphaModFix/>
          </a:blip>
          <a:srcRect b="13478" l="0" r="44008" t="25336"/>
          <a:stretch/>
        </p:blipFill>
        <p:spPr>
          <a:xfrm>
            <a:off x="1520825" y="3890525"/>
            <a:ext cx="9576149" cy="826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6764" y="3890525"/>
            <a:ext cx="9576161" cy="8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12361325" y="10905075"/>
            <a:ext cx="6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12072125" y="10618725"/>
            <a:ext cx="1276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5670650" y="10905075"/>
            <a:ext cx="1276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-951376" y="50400"/>
            <a:ext cx="25916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/>
              <a:t>MYSQL Exploit into Wordpress database The wp_config .php file is easily readable to give us the username and password for MySql. I was able to switch to the wordpress database and get hashed user passwords. </a:t>
            </a:r>
            <a:endParaRPr sz="5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/>
              <a:t>The path on michael@target1: /var/www/html/wordpress/wp-config.php/wp-config.php. </a:t>
            </a:r>
            <a:endParaRPr sz="5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/>
              <a:t>Found username: </a:t>
            </a:r>
            <a:r>
              <a:rPr b="1" lang="en-US" sz="5050">
                <a:latin typeface="Roboto"/>
                <a:ea typeface="Roboto"/>
                <a:cs typeface="Roboto"/>
                <a:sym typeface="Roboto"/>
              </a:rPr>
              <a:t>root </a:t>
            </a:r>
            <a:r>
              <a:rPr lang="en-US" sz="5050"/>
              <a:t>password: </a:t>
            </a:r>
            <a:r>
              <a:rPr b="1" lang="en-US" sz="5050">
                <a:latin typeface="Roboto"/>
                <a:ea typeface="Roboto"/>
                <a:cs typeface="Roboto"/>
                <a:sym typeface="Roboto"/>
              </a:rPr>
              <a:t>R@v3nsecurity</a:t>
            </a:r>
            <a:endParaRPr b="1" sz="50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4">
            <a:alphaModFix/>
          </a:blip>
          <a:srcRect b="73535" l="8219" r="-4013" t="11740"/>
          <a:stretch/>
        </p:blipFill>
        <p:spPr>
          <a:xfrm>
            <a:off x="1059725" y="12851325"/>
            <a:ext cx="22898824" cy="6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713" y="6337699"/>
            <a:ext cx="21893925" cy="65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18371325" y="12445200"/>
            <a:ext cx="12765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</a:t>
            </a:r>
            <a:r>
              <a:rPr lang="en-US"/>
              <a:t>utput from wp_users. This was then run through nano </a:t>
            </a:r>
            <a:r>
              <a:rPr lang="en-US"/>
              <a:t> </a:t>
            </a:r>
            <a:r>
              <a:rPr lang="en-US"/>
              <a:t>and edited to create a text file wp_users.txt</a:t>
            </a:r>
            <a:endParaRPr/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0" l="0" r="8003" t="0"/>
          <a:stretch/>
        </p:blipFill>
        <p:spPr>
          <a:xfrm>
            <a:off x="3152238" y="4533825"/>
            <a:ext cx="18073026" cy="74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</a:t>
            </a:r>
            <a:r>
              <a:rPr lang="en-US"/>
              <a:t> John the </a:t>
            </a:r>
            <a:r>
              <a:rPr lang="en-US"/>
              <a:t>Cracker </a:t>
            </a:r>
            <a:r>
              <a:rPr lang="en-US"/>
              <a:t>to crack user information from MYSQL</a:t>
            </a:r>
            <a:endParaRPr/>
          </a:p>
        </p:txBody>
      </p:sp>
      <p:sp>
        <p:nvSpPr>
          <p:cNvPr id="218" name="Google Shape;218;p29"/>
          <p:cNvSpPr txBox="1"/>
          <p:nvPr>
            <p:ph idx="1" type="subTitle"/>
          </p:nvPr>
        </p:nvSpPr>
        <p:spPr>
          <a:xfrm>
            <a:off x="-100" y="1797675"/>
            <a:ext cx="24377700" cy="20820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P</a:t>
            </a:r>
            <a:r>
              <a:rPr b="1" lang="en-US" sz="5120">
                <a:solidFill>
                  <a:schemeClr val="dk1"/>
                </a:solidFill>
              </a:rPr>
              <a:t>ut users from MYSQL  through John. We find Steven has a password of pink84 which allows us to </a:t>
            </a:r>
            <a:r>
              <a:rPr b="1" lang="en-US" sz="5120">
                <a:solidFill>
                  <a:schemeClr val="dk1"/>
                </a:solidFill>
              </a:rPr>
              <a:t>g</a:t>
            </a:r>
            <a:r>
              <a:rPr b="1" lang="en-US" sz="5120">
                <a:solidFill>
                  <a:schemeClr val="dk1"/>
                </a:solidFill>
              </a:rPr>
              <a:t>et control of steven</a:t>
            </a:r>
            <a:endParaRPr b="1" sz="5120">
              <a:solidFill>
                <a:schemeClr val="dk1"/>
              </a:solidFill>
            </a:endParaRPr>
          </a:p>
        </p:txBody>
      </p:sp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975" y="4254150"/>
            <a:ext cx="18053274" cy="83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control of Steven and </a:t>
            </a:r>
            <a:r>
              <a:rPr lang="en-US"/>
              <a:t>promote</a:t>
            </a:r>
            <a:r>
              <a:rPr lang="en-US"/>
              <a:t> to </a:t>
            </a:r>
            <a:r>
              <a:rPr lang="en-US"/>
              <a:t>root. Break into </a:t>
            </a:r>
            <a:r>
              <a:rPr lang="en-US"/>
              <a:t>Raven Security</a:t>
            </a:r>
            <a:endParaRPr/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 txBox="1"/>
          <p:nvPr>
            <p:ph idx="3" type="body"/>
          </p:nvPr>
        </p:nvSpPr>
        <p:spPr>
          <a:xfrm>
            <a:off x="0" y="2722250"/>
            <a:ext cx="10773000" cy="14267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uid=0(root) gid=0(root) groups=0(root)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cd /root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root@TARGET1:/root &gt; 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flag4.txt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uid=0(root) gid=0(root) groups=0(root)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cd /root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root@TARGET1:/root &gt; 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flag4.txt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root@TARGET1:/root &gt; cat flag4.txt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control of</a:t>
            </a:r>
            <a:r>
              <a:rPr lang="en-US"/>
              <a:t> Raven Security</a:t>
            </a:r>
            <a:endParaRPr/>
          </a:p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 txBox="1"/>
          <p:nvPr>
            <p:ph idx="3" type="body"/>
          </p:nvPr>
        </p:nvSpPr>
        <p:spPr>
          <a:xfrm>
            <a:off x="-100" y="2775601"/>
            <a:ext cx="24377700" cy="10940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______                 	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 ___ \               	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 |_/ /__ ___   _____ _ __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	/  /  _` \ \ / / _ \ '_ 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 |\ \ (_| |\ V /  __/ | | 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\_| \_\__,_| \_/ \___|_| |_|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flag4{715dea6c055b9fe3337544932f2941ce}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CONGRATULATIONS on successfully rooting Raven!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0" y="7512850"/>
            <a:ext cx="1276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Four Flags</a:t>
            </a:r>
            <a:endParaRPr/>
          </a:p>
        </p:txBody>
      </p:sp>
      <p:sp>
        <p:nvSpPr>
          <p:cNvPr id="244" name="Google Shape;244;p32"/>
          <p:cNvSpPr txBox="1"/>
          <p:nvPr>
            <p:ph idx="1" type="subTitle"/>
          </p:nvPr>
        </p:nvSpPr>
        <p:spPr>
          <a:xfrm>
            <a:off x="0" y="3157775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 sz="5050">
                <a:solidFill>
                  <a:schemeClr val="dk1"/>
                </a:solidFill>
              </a:rPr>
              <a:t>These are the four flags found during the exploit</a:t>
            </a:r>
            <a:endParaRPr sz="5050">
              <a:solidFill>
                <a:schemeClr val="dk1"/>
              </a:solidFill>
            </a:endParaRPr>
          </a:p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200" y="4914900"/>
            <a:ext cx="18753300" cy="75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52" name="Google Shape;252;p33"/>
          <p:cNvSpPr txBox="1"/>
          <p:nvPr>
            <p:ph type="ctrTitle"/>
          </p:nvPr>
        </p:nvSpPr>
        <p:spPr>
          <a:xfrm>
            <a:off x="5020825" y="3908400"/>
            <a:ext cx="15978600" cy="20130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0">
                <a:latin typeface="Roboto Black"/>
                <a:ea typeface="Roboto Black"/>
                <a:cs typeface="Roboto Black"/>
                <a:sym typeface="Roboto Black"/>
              </a:rPr>
              <a:t>Avoiding Detection</a:t>
            </a:r>
            <a:endParaRPr sz="11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17003425" y="1115640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</a:rPr>
              <a:t>Kevin Alvarado</a:t>
            </a:r>
            <a:endParaRPr sz="5500">
              <a:solidFill>
                <a:srgbClr val="FFFFFF"/>
              </a:solidFill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01" y="7428325"/>
            <a:ext cx="7734725" cy="552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 txBox="1"/>
          <p:nvPr>
            <p:ph idx="3" type="body"/>
          </p:nvPr>
        </p:nvSpPr>
        <p:spPr>
          <a:xfrm>
            <a:off x="717425" y="6488075"/>
            <a:ext cx="22942800" cy="77520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6D9EEB"/>
                </a:solidFill>
                <a:latin typeface="Roboto Black"/>
                <a:ea typeface="Roboto Black"/>
                <a:cs typeface="Roboto Black"/>
                <a:sym typeface="Roboto Black"/>
              </a:rPr>
              <a:t>Monitoring Overview</a:t>
            </a:r>
            <a:endParaRPr i="1" sz="4400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sh logging in kibana</a:t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Which metrics do they measure? SSH attempts, traffic on port 22</a:t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6D9EEB"/>
                </a:solidFill>
                <a:latin typeface="Roboto Black"/>
                <a:ea typeface="Roboto Black"/>
                <a:cs typeface="Roboto Black"/>
                <a:sym typeface="Roboto Black"/>
              </a:rPr>
              <a:t>Mitigating Detection</a:t>
            </a:r>
            <a:endParaRPr i="1" sz="4400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Create a user and escalate to root to privileges.</a:t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Register your IP as safe in infested computer for recognized access. (Public Key)</a:t>
            </a:r>
            <a:endParaRPr i="1" sz="44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-263100" y="4168950"/>
            <a:ext cx="24443100" cy="14919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D9EEB"/>
                </a:solidFill>
              </a:rPr>
              <a:t>Stealth Exploitation of </a:t>
            </a:r>
            <a:r>
              <a:rPr i="1" lang="en-US" u="sng">
                <a:solidFill>
                  <a:srgbClr val="FFFFFF"/>
                </a:solidFill>
              </a:rPr>
              <a:t>SSH | Port 22</a:t>
            </a:r>
            <a:endParaRPr b="1" i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idx="3" type="body"/>
          </p:nvPr>
        </p:nvSpPr>
        <p:spPr>
          <a:xfrm>
            <a:off x="717425" y="6853700"/>
            <a:ext cx="22942800" cy="8025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700">
                <a:solidFill>
                  <a:srgbClr val="6D9EEB"/>
                </a:solidFill>
              </a:rPr>
              <a:t>Monitoring Overview</a:t>
            </a:r>
            <a:endParaRPr b="1" i="1" sz="4700">
              <a:solidFill>
                <a:srgbClr val="6D9EEB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HTTP REQUESTS/HTTP Errors.</a:t>
            </a:r>
            <a:endParaRPr b="1" i="1" sz="4400">
              <a:solidFill>
                <a:srgbClr val="EFEFEF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Number of requests/errors per metric of time (Min/Hour).</a:t>
            </a:r>
            <a:endParaRPr b="1" i="1" sz="4400">
              <a:solidFill>
                <a:srgbClr val="EFEFEF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400 errors in under 5 minutes/3.5kb in requests in under 1 min.</a:t>
            </a:r>
            <a:endParaRPr b="1" i="1" sz="4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4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4700">
                <a:solidFill>
                  <a:srgbClr val="6D9EEB"/>
                </a:solidFill>
              </a:rPr>
              <a:t>Mitigating Detection</a:t>
            </a:r>
            <a:endParaRPr b="1" i="1" sz="4700">
              <a:solidFill>
                <a:srgbClr val="6D9EEB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Low and Slow attack </a:t>
            </a:r>
            <a:endParaRPr b="1" i="1" sz="4400">
              <a:solidFill>
                <a:srgbClr val="EFEFEF"/>
              </a:solidFill>
            </a:endParaRPr>
          </a:p>
        </p:txBody>
      </p:sp>
      <p:sp>
        <p:nvSpPr>
          <p:cNvPr id="268" name="Google Shape;268;p35"/>
          <p:cNvSpPr txBox="1"/>
          <p:nvPr>
            <p:ph type="title"/>
          </p:nvPr>
        </p:nvSpPr>
        <p:spPr>
          <a:xfrm>
            <a:off x="-32716" y="4367575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Stealth Exploitation of</a:t>
            </a:r>
            <a:r>
              <a:rPr b="1" lang="en-US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HTTP|Port 80</a:t>
            </a:r>
            <a:endParaRPr i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8000"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b="1" sz="8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-100" y="208915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resources: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Network </a:t>
            </a:r>
            <a:r>
              <a:rPr b="1" lang="en-US">
                <a:solidFill>
                  <a:schemeClr val="lt1"/>
                </a:solidFill>
              </a:rPr>
              <a:t>Topology &amp; Critical Vulnerabilities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4" name="Google Shape;114;p18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Exploits Used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8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Avoiding Detect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8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Maintaining Access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75" name="Google Shape;275;p36"/>
          <p:cNvSpPr txBox="1"/>
          <p:nvPr>
            <p:ph type="ctrTitle"/>
          </p:nvPr>
        </p:nvSpPr>
        <p:spPr>
          <a:xfrm>
            <a:off x="830975" y="4175026"/>
            <a:ext cx="22715700" cy="22857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0">
                <a:latin typeface="Roboto Black"/>
                <a:ea typeface="Roboto Black"/>
                <a:cs typeface="Roboto Black"/>
                <a:sym typeface="Roboto Black"/>
              </a:rPr>
              <a:t>Maintaining Access</a:t>
            </a:r>
            <a:endParaRPr sz="9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16181875" y="1146775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Symantha Meyers</a:t>
            </a:r>
            <a:endParaRPr sz="5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7681875"/>
            <a:ext cx="9200178" cy="60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-32800" y="480325"/>
            <a:ext cx="24443100" cy="2023800"/>
          </a:xfrm>
          <a:prstGeom prst="rect">
            <a:avLst/>
          </a:prstGeom>
          <a:effectLst>
            <a:outerShdw blurRad="57150" rotWithShape="0" algn="bl" dir="7620000" dist="19050">
              <a:srgbClr val="FF0000">
                <a:alpha val="92000"/>
              </a:srgbClr>
            </a:outerShdw>
            <a:reflection blurRad="0" dir="0" dist="0" endA="0" endPos="86000" fadeDir="5400012" kx="0" rotWithShape="0" algn="bl" stA="39000" stPos="0" sy="-100000" ky="0"/>
          </a:effectLst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0000"/>
              <a:t>Backdooring the Target</a:t>
            </a:r>
            <a:endParaRPr sz="10000"/>
          </a:p>
        </p:txBody>
      </p:sp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7"/>
          <p:cNvSpPr txBox="1"/>
          <p:nvPr>
            <p:ph idx="1" type="subTitle"/>
          </p:nvPr>
        </p:nvSpPr>
        <p:spPr>
          <a:xfrm>
            <a:off x="-100" y="4205425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7500">
                <a:solidFill>
                  <a:schemeClr val="dk1"/>
                </a:solidFill>
              </a:rPr>
              <a:t>Backdoor Overview</a:t>
            </a:r>
            <a:endParaRPr b="1" sz="7500">
              <a:solidFill>
                <a:schemeClr val="dk1"/>
              </a:solidFill>
            </a:endParaRPr>
          </a:p>
        </p:txBody>
      </p:sp>
      <p:sp>
        <p:nvSpPr>
          <p:cNvPr id="287" name="Google Shape;287;p37"/>
          <p:cNvSpPr txBox="1"/>
          <p:nvPr>
            <p:ph idx="3" type="body"/>
          </p:nvPr>
        </p:nvSpPr>
        <p:spPr>
          <a:xfrm>
            <a:off x="-725500" y="6238425"/>
            <a:ext cx="25625100" cy="6980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</a:rPr>
              <a:t>I </a:t>
            </a:r>
            <a:r>
              <a:rPr b="1" lang="en-US" sz="4700">
                <a:solidFill>
                  <a:schemeClr val="dk1"/>
                </a:solidFill>
              </a:rPr>
              <a:t>used 2 means of creating a backdoor to the target server (192.168.1.110 - Target 1)</a:t>
            </a:r>
            <a:br>
              <a:rPr b="1" lang="en-US" sz="4700">
                <a:solidFill>
                  <a:schemeClr val="dk1"/>
                </a:solidFill>
              </a:rPr>
            </a:br>
            <a:endParaRPr b="1" sz="4700">
              <a:solidFill>
                <a:schemeClr val="dk1"/>
              </a:solidFill>
            </a:endParaRPr>
          </a:p>
          <a:p>
            <a:pPr indent="-527050" lvl="0" marL="22860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700"/>
              <a:buAutoNum type="arabicPeriod"/>
            </a:pPr>
            <a:r>
              <a:rPr b="1" lang="en-US" sz="4700">
                <a:solidFill>
                  <a:schemeClr val="dk1"/>
                </a:solidFill>
              </a:rPr>
              <a:t>1st backdoor</a:t>
            </a:r>
            <a:endParaRPr b="1" sz="4700">
              <a:solidFill>
                <a:schemeClr val="dk1"/>
              </a:solidFill>
            </a:endParaRPr>
          </a:p>
          <a:p>
            <a:pPr indent="0" lvl="0" marL="2857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Changed the rights of the “steven” account to grant the user sudoer-level access</a:t>
            </a:r>
            <a:endParaRPr b="1" sz="4400">
              <a:solidFill>
                <a:schemeClr val="dk1"/>
              </a:solidFill>
            </a:endParaRPr>
          </a:p>
          <a:p>
            <a:pPr indent="-527050" lvl="0" marL="22860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700"/>
              <a:buAutoNum type="arabicPeriod"/>
            </a:pPr>
            <a:r>
              <a:rPr b="1" lang="en-US" sz="4700">
                <a:solidFill>
                  <a:schemeClr val="dk1"/>
                </a:solidFill>
              </a:rPr>
              <a:t>2nd backdoor</a:t>
            </a:r>
            <a:endParaRPr b="1" sz="4700">
              <a:solidFill>
                <a:schemeClr val="dk1"/>
              </a:solidFill>
            </a:endParaRPr>
          </a:p>
          <a:p>
            <a:pPr indent="0" lvl="0" marL="28575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Created a new “sysd” account to mimic a system user account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idx="3" type="body"/>
          </p:nvPr>
        </p:nvSpPr>
        <p:spPr>
          <a:xfrm>
            <a:off x="703375" y="2295400"/>
            <a:ext cx="22942800" cy="2300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FFFFFF"/>
              </a:buClr>
              <a:buSzPts val="4400"/>
              <a:buChar char="●"/>
            </a:pPr>
            <a:r>
              <a:rPr b="1" lang="en-US" sz="4400">
                <a:solidFill>
                  <a:srgbClr val="FFFFFF"/>
                </a:solidFill>
              </a:rPr>
              <a:t>Once the connection was made via SSH to the steven account, I typed </a:t>
            </a:r>
            <a:r>
              <a:rPr b="1" i="1" lang="en-US" sz="4400">
                <a:solidFill>
                  <a:srgbClr val="FFFFFF"/>
                </a:solidFill>
              </a:rPr>
              <a:t>sudo -l</a:t>
            </a:r>
            <a:r>
              <a:rPr b="1" lang="en-US" sz="4400">
                <a:solidFill>
                  <a:srgbClr val="FFFFFF"/>
                </a:solidFill>
              </a:rPr>
              <a:t> to view steven’s sudo privileges</a:t>
            </a:r>
            <a:endParaRPr b="1" sz="4400">
              <a:solidFill>
                <a:schemeClr val="dk1"/>
              </a:solidFill>
            </a:endParaRPr>
          </a:p>
        </p:txBody>
      </p:sp>
      <p:sp>
        <p:nvSpPr>
          <p:cNvPr id="293" name="Google Shape;293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</a:t>
            </a: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Target 1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925" y="5467700"/>
            <a:ext cx="16617800" cy="42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5">
            <a:alphaModFix/>
          </a:blip>
          <a:srcRect b="13374" l="0" r="11543" t="0"/>
          <a:stretch/>
        </p:blipFill>
        <p:spPr>
          <a:xfrm>
            <a:off x="3879925" y="9728675"/>
            <a:ext cx="16617800" cy="32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>
            <p:ph idx="1" type="subTitle"/>
          </p:nvPr>
        </p:nvSpPr>
        <p:spPr>
          <a:xfrm>
            <a:off x="-25" y="2039025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4700">
                <a:solidFill>
                  <a:srgbClr val="FFFFFF"/>
                </a:solidFill>
              </a:rPr>
              <a:t>Backdoor 1 - Escalating Privileges</a:t>
            </a:r>
            <a:endParaRPr b="1" sz="47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1 </a:t>
            </a:r>
            <a:r>
              <a:rPr b="1" lang="en-US" sz="4733" u="sng">
                <a:latin typeface="Roboto"/>
                <a:ea typeface="Roboto"/>
                <a:cs typeface="Roboto"/>
                <a:sym typeface="Roboto"/>
              </a:rPr>
              <a:t>part 2</a:t>
            </a:r>
            <a:endParaRPr sz="4733"/>
          </a:p>
        </p:txBody>
      </p:sp>
      <p:sp>
        <p:nvSpPr>
          <p:cNvPr id="304" name="Google Shape;304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9"/>
          <p:cNvPicPr preferRelativeResize="0"/>
          <p:nvPr/>
        </p:nvPicPr>
        <p:blipFill rotWithShape="1">
          <a:blip r:embed="rId4">
            <a:alphaModFix/>
          </a:blip>
          <a:srcRect b="0" l="0" r="36301" t="0"/>
          <a:stretch/>
        </p:blipFill>
        <p:spPr>
          <a:xfrm>
            <a:off x="4075738" y="8133250"/>
            <a:ext cx="13364375" cy="43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1485200" y="2736675"/>
            <a:ext cx="214071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Char char="●"/>
            </a:pP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 </a:t>
            </a: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whoami </a:t>
            </a: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verify my current username</a:t>
            </a:r>
            <a:b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4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Char char="●"/>
            </a:pP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 </a:t>
            </a: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sudo python -c ‘import pty;pty.spawn(“/bin/bash”);’</a:t>
            </a: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escalate my privileges to root access.</a:t>
            </a:r>
            <a:b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4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Char char="●"/>
            </a:pP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 </a:t>
            </a: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whoami</a:t>
            </a: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verify my new privileged status as “root”</a:t>
            </a:r>
            <a:endParaRPr b="1" sz="4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1 (cont.)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0"/>
          <p:cNvSpPr txBox="1"/>
          <p:nvPr>
            <p:ph idx="1" type="subTitle"/>
          </p:nvPr>
        </p:nvSpPr>
        <p:spPr>
          <a:xfrm>
            <a:off x="0" y="17572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Char char="●"/>
            </a:pPr>
            <a:r>
              <a:rPr b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Checked the sudoers file with </a:t>
            </a:r>
            <a:r>
              <a:rPr b="1" i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sudo visudo -f sudoers</a:t>
            </a:r>
            <a:r>
              <a:rPr b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view steven’s access</a:t>
            </a:r>
            <a:endParaRPr b="1" sz="4400">
              <a:solidFill>
                <a:srgbClr val="FFFFFF"/>
              </a:solidFill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963" y="3223136"/>
            <a:ext cx="8199785" cy="519488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0"/>
          <p:cNvSpPr txBox="1"/>
          <p:nvPr>
            <p:ph idx="3" type="body"/>
          </p:nvPr>
        </p:nvSpPr>
        <p:spPr>
          <a:xfrm>
            <a:off x="-100" y="8911049"/>
            <a:ext cx="24377700" cy="972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Added full root-level access to steven in the sudoers file to maintain access</a:t>
            </a:r>
            <a:endParaRPr b="1" sz="4400">
              <a:solidFill>
                <a:srgbClr val="FFFFFF"/>
              </a:solidFill>
            </a:endParaRPr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313" y="9883950"/>
            <a:ext cx="8682880" cy="32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1 (cont.)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4750">
                <a:solidFill>
                  <a:srgbClr val="FFFFFF"/>
                </a:solidFill>
              </a:rPr>
              <a:t>Testing the Access</a:t>
            </a:r>
            <a:endParaRPr b="1" sz="4750">
              <a:solidFill>
                <a:srgbClr val="FFFFFF"/>
              </a:solidFill>
            </a:endParaRPr>
          </a:p>
        </p:txBody>
      </p:sp>
      <p:sp>
        <p:nvSpPr>
          <p:cNvPr id="326" name="Google Shape;326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 txBox="1"/>
          <p:nvPr>
            <p:ph idx="3" type="body"/>
          </p:nvPr>
        </p:nvSpPr>
        <p:spPr>
          <a:xfrm>
            <a:off x="475" y="3424677"/>
            <a:ext cx="24377700" cy="2499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Char char="●"/>
            </a:pPr>
            <a:r>
              <a:rPr b="1" lang="en-US" sz="4400">
                <a:solidFill>
                  <a:srgbClr val="FFFFFF"/>
                </a:solidFill>
              </a:rPr>
              <a:t>Exited the “root” account and ran </a:t>
            </a:r>
            <a:r>
              <a:rPr b="1" i="1" lang="en-US" sz="4400">
                <a:solidFill>
                  <a:srgbClr val="FFFFFF"/>
                </a:solidFill>
              </a:rPr>
              <a:t>whoami</a:t>
            </a:r>
            <a:r>
              <a:rPr b="1" lang="en-US" sz="4400">
                <a:solidFill>
                  <a:srgbClr val="FFFFFF"/>
                </a:solidFill>
              </a:rPr>
              <a:t> to verify I was back in the steven account, then ran </a:t>
            </a:r>
            <a:r>
              <a:rPr b="1" i="1" lang="en-US" sz="4400">
                <a:solidFill>
                  <a:srgbClr val="FFFFFF"/>
                </a:solidFill>
              </a:rPr>
              <a:t>sudo nano /etc/passwd</a:t>
            </a:r>
            <a:r>
              <a:rPr b="1" lang="en-US" sz="4400">
                <a:solidFill>
                  <a:srgbClr val="FFFFFF"/>
                </a:solidFill>
              </a:rPr>
              <a:t> to verify sudo access… success!</a:t>
            </a:r>
            <a:endParaRPr b="1" sz="4400">
              <a:solidFill>
                <a:srgbClr val="FFFFFF"/>
              </a:solidFill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838" y="5923975"/>
            <a:ext cx="12421637" cy="718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2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4750">
                <a:solidFill>
                  <a:srgbClr val="FFFFFF"/>
                </a:solidFill>
              </a:rPr>
              <a:t>Backdoor 2 - Create a new user account with a low UID</a:t>
            </a:r>
            <a:endParaRPr b="1" sz="4750">
              <a:solidFill>
                <a:srgbClr val="FFFFFF"/>
              </a:solidFill>
            </a:endParaRPr>
          </a:p>
        </p:txBody>
      </p:sp>
      <p:sp>
        <p:nvSpPr>
          <p:cNvPr id="337" name="Google Shape;337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2"/>
          <p:cNvSpPr txBox="1"/>
          <p:nvPr>
            <p:ph idx="3" type="body"/>
          </p:nvPr>
        </p:nvSpPr>
        <p:spPr>
          <a:xfrm>
            <a:off x="1314575" y="4328120"/>
            <a:ext cx="24377700" cy="3833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a user named “sysd” using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sudo useradd sysd</a:t>
            </a:r>
            <a:endParaRPr b="1" i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Gave “sysd” a new, difficult-to-hack password (not telling you what it is)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Gave “sysd” a user id of 400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Gave “sysd” a group id of 400</a:t>
            </a:r>
            <a:endParaRPr b="1" sz="4400"/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138" y="8400342"/>
            <a:ext cx="16153230" cy="38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Backdooring the Target 2 (cont.)</a:t>
            </a:r>
            <a:endParaRPr u="sng"/>
          </a:p>
        </p:txBody>
      </p:sp>
      <p:sp>
        <p:nvSpPr>
          <p:cNvPr id="346" name="Google Shape;346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3"/>
          <p:cNvSpPr txBox="1"/>
          <p:nvPr>
            <p:ph idx="3" type="body"/>
          </p:nvPr>
        </p:nvSpPr>
        <p:spPr>
          <a:xfrm>
            <a:off x="-739175" y="3033900"/>
            <a:ext cx="11954400" cy="10682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visudo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modify the sudoers file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 rotWithShape="1">
          <a:blip r:embed="rId4">
            <a:alphaModFix/>
          </a:blip>
          <a:srcRect b="12739" l="0" r="0" t="0"/>
          <a:stretch/>
        </p:blipFill>
        <p:spPr>
          <a:xfrm>
            <a:off x="732200" y="5475175"/>
            <a:ext cx="11017350" cy="74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3"/>
          <p:cNvSpPr txBox="1"/>
          <p:nvPr>
            <p:ph idx="1" type="subTitle"/>
          </p:nvPr>
        </p:nvSpPr>
        <p:spPr>
          <a:xfrm>
            <a:off x="10912025" y="2818800"/>
            <a:ext cx="13875900" cy="106821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reated a new entry for the “sysd” user: 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sysd ALL=(ALL:ALL) NOPASSWD:ALL</a:t>
            </a:r>
            <a:endParaRPr b="1" i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3125" y="5475175"/>
            <a:ext cx="11017350" cy="74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2 (cont</a:t>
            </a: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4"/>
          <p:cNvSpPr txBox="1"/>
          <p:nvPr>
            <p:ph idx="1" type="subTitle"/>
          </p:nvPr>
        </p:nvSpPr>
        <p:spPr>
          <a:xfrm>
            <a:off x="2176500" y="2448000"/>
            <a:ext cx="24377700" cy="2466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Swapped to the new “sysd” user account and ran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whoami 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verify the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 in which I was logged in. Tested my new access by running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-l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view my sudoer privileges</a:t>
            </a:r>
            <a:endParaRPr b="1" sz="4400"/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175" y="5439813"/>
            <a:ext cx="14749149" cy="28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 txBox="1"/>
          <p:nvPr>
            <p:ph idx="3" type="body"/>
          </p:nvPr>
        </p:nvSpPr>
        <p:spPr>
          <a:xfrm>
            <a:off x="2176500" y="9232324"/>
            <a:ext cx="24377700" cy="885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edited the sshd_config file to add a new ssh port (2222)</a:t>
            </a:r>
            <a:endParaRPr b="1" sz="4400"/>
          </a:p>
        </p:txBody>
      </p:sp>
      <p:pic>
        <p:nvPicPr>
          <p:cNvPr id="361" name="Google Shape;3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125" y="10117628"/>
            <a:ext cx="14627256" cy="28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2 (cont.)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5"/>
          <p:cNvSpPr txBox="1"/>
          <p:nvPr>
            <p:ph idx="1" type="subTitle"/>
          </p:nvPr>
        </p:nvSpPr>
        <p:spPr>
          <a:xfrm>
            <a:off x="0" y="1802600"/>
            <a:ext cx="12322200" cy="36411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AutoNum type="arabicParenR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Tested the new configuration and user account by exiting out of the steven account ssh session and restarting the SSH service</a:t>
            </a:r>
            <a:endParaRPr b="1" sz="4400"/>
          </a:p>
        </p:txBody>
      </p:sp>
      <p:sp>
        <p:nvSpPr>
          <p:cNvPr id="370" name="Google Shape;370;p45"/>
          <p:cNvSpPr txBox="1"/>
          <p:nvPr>
            <p:ph idx="3" type="body"/>
          </p:nvPr>
        </p:nvSpPr>
        <p:spPr>
          <a:xfrm>
            <a:off x="11421125" y="2068950"/>
            <a:ext cx="12322200" cy="2200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SSH’d into the target machine with      </a:t>
            </a:r>
            <a:b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the new sysd account on port 2222</a:t>
            </a:r>
            <a:endParaRPr b="1" sz="4400"/>
          </a:p>
        </p:txBody>
      </p:sp>
      <p:pic>
        <p:nvPicPr>
          <p:cNvPr id="371" name="Google Shape;3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125" y="5501750"/>
            <a:ext cx="10220500" cy="36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>
            <p:ph idx="1" type="subTitle"/>
          </p:nvPr>
        </p:nvSpPr>
        <p:spPr>
          <a:xfrm>
            <a:off x="2354450" y="10867725"/>
            <a:ext cx="10700700" cy="20862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Ran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su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escalate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privileges to root</a:t>
            </a:r>
            <a:endParaRPr b="1" sz="4400"/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4625" y="10867727"/>
            <a:ext cx="8275210" cy="20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53200" y="4914900"/>
            <a:ext cx="12503506" cy="42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12200" l="0" r="0" t="12208"/>
          <a:stretch/>
        </p:blipFill>
        <p:spPr>
          <a:xfrm>
            <a:off x="731421" y="7347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731393" y="4050092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500">
                <a:solidFill>
                  <a:schemeClr val="dk1"/>
                </a:solidFill>
              </a:rPr>
              <a:t>Network Topology</a:t>
            </a:r>
            <a:endParaRPr b="1" sz="1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500">
                <a:solidFill>
                  <a:schemeClr val="dk1"/>
                </a:solidFill>
              </a:rPr>
              <a:t>&amp; Critical Vulnerabilities</a:t>
            </a:r>
            <a:endParaRPr b="1" sz="1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0">
              <a:solidFill>
                <a:schemeClr val="dk1"/>
              </a:solidFill>
            </a:endParaRPr>
          </a:p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16181875" y="1146775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</a:rPr>
              <a:t>Muhammed Jawara</a:t>
            </a:r>
            <a:endParaRPr sz="5500">
              <a:solidFill>
                <a:srgbClr val="FFFFFF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350" y="8303700"/>
            <a:ext cx="6200400" cy="46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46"/>
          <p:cNvSpPr txBox="1"/>
          <p:nvPr/>
        </p:nvSpPr>
        <p:spPr>
          <a:xfrm>
            <a:off x="10854125" y="5880600"/>
            <a:ext cx="26694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FIN</a:t>
            </a:r>
            <a:endParaRPr sz="115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9601625" y="9061850"/>
            <a:ext cx="51744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End)</a:t>
            </a:r>
            <a:endParaRPr b="1" sz="8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0" l="37457" r="0" t="0"/>
          <a:stretch/>
        </p:blipFill>
        <p:spPr>
          <a:xfrm>
            <a:off x="10372903" y="762000"/>
            <a:ext cx="13347671" cy="118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5093550" y="2813500"/>
            <a:ext cx="4836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Kali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192.168.1.90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Linux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5093550" y="5080725"/>
            <a:ext cx="5379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ELK Server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192.168.1.100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5093550" y="7347950"/>
            <a:ext cx="5051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Capstone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192.168.1.105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093550" y="9476875"/>
            <a:ext cx="5051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Target 1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  192.168.1.110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5093550" y="11279450"/>
            <a:ext cx="5051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Target2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192.168.12.115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-32716" y="451725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Critical Vulnerabilities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: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22948164" y="13670925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1"/>
          <p:cNvSpPr txBox="1"/>
          <p:nvPr>
            <p:ph idx="3" type="body"/>
          </p:nvPr>
        </p:nvSpPr>
        <p:spPr>
          <a:xfrm>
            <a:off x="717513" y="6446375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</a:t>
            </a:r>
            <a:r>
              <a:rPr lang="en-US" sz="4400">
                <a:solidFill>
                  <a:schemeClr val="dk1"/>
                </a:solidFill>
              </a:rPr>
              <a:t>vulnerabilities</a:t>
            </a:r>
            <a:r>
              <a:rPr lang="en-US" sz="4400">
                <a:solidFill>
                  <a:schemeClr val="dk1"/>
                </a:solidFill>
              </a:rPr>
              <a:t> in </a:t>
            </a:r>
            <a:r>
              <a:rPr b="1" lang="en-US" sz="4400">
                <a:solidFill>
                  <a:schemeClr val="dk1"/>
                </a:solidFill>
              </a:rPr>
              <a:t>Target 1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4" name="Google Shape;144;p21"/>
          <p:cNvGraphicFramePr/>
          <p:nvPr/>
        </p:nvGraphicFramePr>
        <p:xfrm>
          <a:off x="1191088" y="788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{102F0B5C-AA0C-4545-BCA6-97A3D243686B}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httpd 2.4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rpcbind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111/tcp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2-4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netbios-ssn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139/tcp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samba smbd 3.x-4.x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-46691" y="4572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Critical Vulnerabilities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: Target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22948164" y="168768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 txBox="1"/>
          <p:nvPr>
            <p:ph idx="3" type="body"/>
          </p:nvPr>
        </p:nvSpPr>
        <p:spPr>
          <a:xfrm>
            <a:off x="703450" y="64352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</a:t>
            </a:r>
            <a:r>
              <a:rPr lang="en-US" sz="4400">
                <a:solidFill>
                  <a:schemeClr val="dk1"/>
                </a:solidFill>
              </a:rPr>
              <a:t>vulnerabilities</a:t>
            </a:r>
            <a:r>
              <a:rPr lang="en-US" sz="4400">
                <a:solidFill>
                  <a:schemeClr val="dk1"/>
                </a:solidFill>
              </a:rPr>
              <a:t> in </a:t>
            </a:r>
            <a:r>
              <a:rPr b="1" lang="en-US" sz="4400">
                <a:solidFill>
                  <a:schemeClr val="dk1"/>
                </a:solidFill>
              </a:rPr>
              <a:t>Target 2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2" name="Google Shape;152;p22"/>
          <p:cNvGraphicFramePr/>
          <p:nvPr/>
        </p:nvGraphicFramePr>
        <p:xfrm>
          <a:off x="1177025" y="77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{102F0B5C-AA0C-4545-BCA6-97A3D243686B}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httpd 2.4.1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rpcbind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111/tcp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2,3,4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netbios-ssn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139/tcp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Samba smbd 3.x-4.x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12200" l="0" r="0" t="12208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731368" y="5523492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500">
                <a:solidFill>
                  <a:schemeClr val="dk1"/>
                </a:solidFill>
              </a:rPr>
              <a:t>Exploits Used</a:t>
            </a:r>
            <a:endParaRPr b="1" sz="1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0"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16181875" y="1146775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</a:rPr>
              <a:t>Mitch Murov</a:t>
            </a:r>
            <a:endParaRPr sz="5500">
              <a:solidFill>
                <a:srgbClr val="FFFFFF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350" y="8504900"/>
            <a:ext cx="7909499" cy="44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31650" y="50400"/>
            <a:ext cx="67755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Exploitations </a:t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12938600" y="7193400"/>
            <a:ext cx="10707600" cy="5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01650" lvl="0" marL="914400" rtl="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exploited the vulnerability by running nmap to find the 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check open ports. We found that 198.162.1.110 had several open ports as 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discussed before.</a:t>
            </a:r>
            <a:endParaRPr sz="4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525" y="6992050"/>
            <a:ext cx="9696676" cy="59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1520825" y="3629700"/>
            <a:ext cx="216927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As we saw from nmap that there are several weaknesses to exploit,  most notably ssh to gain a user shell and mysql.The next few slides will break down the major steps to this </a:t>
            </a:r>
            <a:endParaRPr sz="505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-32716" y="150120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wpscan gave us two users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michael and steven. We 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attempted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ssh into michael and found that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michael had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a very weak, guessable password. 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Command wpscan –-url http://192.168.1.110/wordpress -eu</a:t>
            </a:r>
            <a:endParaRPr sz="505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-485033" y="4357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3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4">
            <a:alphaModFix/>
          </a:blip>
          <a:srcRect b="784" l="0" r="46816" t="15735"/>
          <a:stretch/>
        </p:blipFill>
        <p:spPr>
          <a:xfrm>
            <a:off x="1165225" y="4989775"/>
            <a:ext cx="11838226" cy="83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